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D15924-F9C7-418F-B014-16A893B28F58}" type="datetimeFigureOut">
              <a:rPr lang="en-US" smtClean="0"/>
              <a:t>4/2/2015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C54980-4E76-492E-8AE9-F06FBBCF7DBF}" type="slidenum">
              <a:rPr lang="en-US" smtClean="0"/>
              <a:t>‹#›</a:t>
            </a:fld>
            <a:endParaRPr lang="en-US"/>
          </a:p>
        </p:txBody>
      </p:sp>
    </p:spTree>
    <p:extLst>
      <p:ext uri="{BB962C8B-B14F-4D97-AF65-F5344CB8AC3E}">
        <p14:creationId xmlns:p14="http://schemas.microsoft.com/office/powerpoint/2010/main" val="3181209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D15924-F9C7-418F-B014-16A893B28F58}" type="datetimeFigureOut">
              <a:rPr lang="en-US" smtClean="0"/>
              <a:t>4/2/2015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C54980-4E76-492E-8AE9-F06FBBCF7DBF}" type="slidenum">
              <a:rPr lang="en-US" smtClean="0"/>
              <a:t>‹#›</a:t>
            </a:fld>
            <a:endParaRPr lang="en-US"/>
          </a:p>
        </p:txBody>
      </p:sp>
    </p:spTree>
    <p:extLst>
      <p:ext uri="{BB962C8B-B14F-4D97-AF65-F5344CB8AC3E}">
        <p14:creationId xmlns:p14="http://schemas.microsoft.com/office/powerpoint/2010/main" val="1716224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D15924-F9C7-418F-B014-16A893B28F58}" type="datetimeFigureOut">
              <a:rPr lang="en-US" smtClean="0"/>
              <a:t>4/2/2015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C54980-4E76-492E-8AE9-F06FBBCF7DBF}" type="slidenum">
              <a:rPr lang="en-US" smtClean="0"/>
              <a:t>‹#›</a:t>
            </a:fld>
            <a:endParaRPr lang="en-US"/>
          </a:p>
        </p:txBody>
      </p:sp>
    </p:spTree>
    <p:extLst>
      <p:ext uri="{BB962C8B-B14F-4D97-AF65-F5344CB8AC3E}">
        <p14:creationId xmlns:p14="http://schemas.microsoft.com/office/powerpoint/2010/main" val="2933708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D15924-F9C7-418F-B014-16A893B28F58}" type="datetimeFigureOut">
              <a:rPr lang="en-US" smtClean="0"/>
              <a:t>4/2/2015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C54980-4E76-492E-8AE9-F06FBBCF7DBF}" type="slidenum">
              <a:rPr lang="en-US" smtClean="0"/>
              <a:t>‹#›</a:t>
            </a:fld>
            <a:endParaRPr lang="en-US"/>
          </a:p>
        </p:txBody>
      </p:sp>
    </p:spTree>
    <p:extLst>
      <p:ext uri="{BB962C8B-B14F-4D97-AF65-F5344CB8AC3E}">
        <p14:creationId xmlns:p14="http://schemas.microsoft.com/office/powerpoint/2010/main" val="1868452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D15924-F9C7-418F-B014-16A893B28F58}" type="datetimeFigureOut">
              <a:rPr lang="en-US" smtClean="0"/>
              <a:t>4/2/2015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C54980-4E76-492E-8AE9-F06FBBCF7DBF}" type="slidenum">
              <a:rPr lang="en-US" smtClean="0"/>
              <a:t>‹#›</a:t>
            </a:fld>
            <a:endParaRPr lang="en-US"/>
          </a:p>
        </p:txBody>
      </p:sp>
    </p:spTree>
    <p:extLst>
      <p:ext uri="{BB962C8B-B14F-4D97-AF65-F5344CB8AC3E}">
        <p14:creationId xmlns:p14="http://schemas.microsoft.com/office/powerpoint/2010/main" val="1864486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D15924-F9C7-418F-B014-16A893B28F58}" type="datetimeFigureOut">
              <a:rPr lang="en-US" smtClean="0"/>
              <a:t>4/2/2015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C54980-4E76-492E-8AE9-F06FBBCF7DBF}" type="slidenum">
              <a:rPr lang="en-US" smtClean="0"/>
              <a:t>‹#›</a:t>
            </a:fld>
            <a:endParaRPr lang="en-US"/>
          </a:p>
        </p:txBody>
      </p:sp>
    </p:spTree>
    <p:extLst>
      <p:ext uri="{BB962C8B-B14F-4D97-AF65-F5344CB8AC3E}">
        <p14:creationId xmlns:p14="http://schemas.microsoft.com/office/powerpoint/2010/main" val="472062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D15924-F9C7-418F-B014-16A893B28F58}" type="datetimeFigureOut">
              <a:rPr lang="en-US" smtClean="0"/>
              <a:t>4/2/2015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C54980-4E76-492E-8AE9-F06FBBCF7DBF}" type="slidenum">
              <a:rPr lang="en-US" smtClean="0"/>
              <a:t>‹#›</a:t>
            </a:fld>
            <a:endParaRPr lang="en-US"/>
          </a:p>
        </p:txBody>
      </p:sp>
    </p:spTree>
    <p:extLst>
      <p:ext uri="{BB962C8B-B14F-4D97-AF65-F5344CB8AC3E}">
        <p14:creationId xmlns:p14="http://schemas.microsoft.com/office/powerpoint/2010/main" val="219606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D15924-F9C7-418F-B014-16A893B28F58}" type="datetimeFigureOut">
              <a:rPr lang="en-US" smtClean="0"/>
              <a:t>4/2/2015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C54980-4E76-492E-8AE9-F06FBBCF7DBF}" type="slidenum">
              <a:rPr lang="en-US" smtClean="0"/>
              <a:t>‹#›</a:t>
            </a:fld>
            <a:endParaRPr lang="en-US"/>
          </a:p>
        </p:txBody>
      </p:sp>
    </p:spTree>
    <p:extLst>
      <p:ext uri="{BB962C8B-B14F-4D97-AF65-F5344CB8AC3E}">
        <p14:creationId xmlns:p14="http://schemas.microsoft.com/office/powerpoint/2010/main" val="409136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D15924-F9C7-418F-B014-16A893B28F58}" type="datetimeFigureOut">
              <a:rPr lang="en-US" smtClean="0"/>
              <a:t>4/2/2015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C54980-4E76-492E-8AE9-F06FBBCF7DBF}" type="slidenum">
              <a:rPr lang="en-US" smtClean="0"/>
              <a:t>‹#›</a:t>
            </a:fld>
            <a:endParaRPr lang="en-US"/>
          </a:p>
        </p:txBody>
      </p:sp>
    </p:spTree>
    <p:extLst>
      <p:ext uri="{BB962C8B-B14F-4D97-AF65-F5344CB8AC3E}">
        <p14:creationId xmlns:p14="http://schemas.microsoft.com/office/powerpoint/2010/main" val="2152850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D15924-F9C7-418F-B014-16A893B28F58}" type="datetimeFigureOut">
              <a:rPr lang="en-US" smtClean="0"/>
              <a:t>4/2/2015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C54980-4E76-492E-8AE9-F06FBBCF7DBF}" type="slidenum">
              <a:rPr lang="en-US" smtClean="0"/>
              <a:t>‹#›</a:t>
            </a:fld>
            <a:endParaRPr lang="en-US"/>
          </a:p>
        </p:txBody>
      </p:sp>
    </p:spTree>
    <p:extLst>
      <p:ext uri="{BB962C8B-B14F-4D97-AF65-F5344CB8AC3E}">
        <p14:creationId xmlns:p14="http://schemas.microsoft.com/office/powerpoint/2010/main" val="991743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D15924-F9C7-418F-B014-16A893B28F58}" type="datetimeFigureOut">
              <a:rPr lang="en-US" smtClean="0"/>
              <a:t>4/2/2015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C54980-4E76-492E-8AE9-F06FBBCF7DBF}" type="slidenum">
              <a:rPr lang="en-US" smtClean="0"/>
              <a:t>‹#›</a:t>
            </a:fld>
            <a:endParaRPr lang="en-US"/>
          </a:p>
        </p:txBody>
      </p:sp>
    </p:spTree>
    <p:extLst>
      <p:ext uri="{BB962C8B-B14F-4D97-AF65-F5344CB8AC3E}">
        <p14:creationId xmlns:p14="http://schemas.microsoft.com/office/powerpoint/2010/main" val="3364775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D15924-F9C7-418F-B014-16A893B28F58}" type="datetimeFigureOut">
              <a:rPr lang="en-US" smtClean="0"/>
              <a:t>4/2/2015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C54980-4E76-492E-8AE9-F06FBBCF7DBF}" type="slidenum">
              <a:rPr lang="en-US" smtClean="0"/>
              <a:t>‹#›</a:t>
            </a:fld>
            <a:endParaRPr lang="en-US"/>
          </a:p>
        </p:txBody>
      </p:sp>
    </p:spTree>
    <p:extLst>
      <p:ext uri="{BB962C8B-B14F-4D97-AF65-F5344CB8AC3E}">
        <p14:creationId xmlns:p14="http://schemas.microsoft.com/office/powerpoint/2010/main" val="23843544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32640"/>
          </a:xfrm>
          <a:prstGeom prst="rect">
            <a:avLst/>
          </a:prstGeom>
        </p:spPr>
        <p:txBody>
          <a:bodyPr wrap="square">
            <a:spAutoFit/>
          </a:bodyPr>
          <a:lstStyle/>
          <a:p>
            <a:pPr fontAlgn="t"/>
            <a:r>
              <a:rPr lang="en-US" sz="2400" b="1" u="sng" dirty="0" smtClean="0">
                <a:effectLst/>
                <a:latin typeface="arial" panose="020B0604020202020204" pitchFamily="34" charset="0"/>
              </a:rPr>
              <a:t>Goal:  Write a five paragraph essay IN GERMAN about your favorite fairytale.</a:t>
            </a:r>
            <a:r>
              <a:rPr lang="en-US" sz="2400" dirty="0" smtClean="0">
                <a:effectLst/>
                <a:latin typeface="arial" panose="020B0604020202020204" pitchFamily="34" charset="0"/>
              </a:rPr>
              <a:t> </a:t>
            </a:r>
            <a:r>
              <a:rPr lang="en-US" dirty="0" smtClean="0">
                <a:effectLst/>
                <a:latin typeface="arial" panose="020B0604020202020204" pitchFamily="34" charset="0"/>
              </a:rPr>
              <a:t>(Although, </a:t>
            </a:r>
            <a:r>
              <a:rPr lang="en-US" dirty="0" smtClean="0">
                <a:effectLst/>
                <a:latin typeface="arial" panose="020B0604020202020204" pitchFamily="34" charset="0"/>
              </a:rPr>
              <a:t>I would love for this to be based on a literary work, you can also use a “fairytale” movie.)</a:t>
            </a:r>
            <a:endParaRPr lang="en-US" dirty="0" smtClean="0">
              <a:effectLst/>
              <a:latin typeface="arial" panose="020B0604020202020204" pitchFamily="34" charset="0"/>
            </a:endParaRPr>
          </a:p>
          <a:p>
            <a:pPr marL="285750" indent="-285750" fontAlgn="t">
              <a:buFont typeface="Arial" panose="020B0604020202020204" pitchFamily="34" charset="0"/>
              <a:buChar char="•"/>
            </a:pPr>
            <a:r>
              <a:rPr lang="en-US" sz="2400" dirty="0" smtClean="0">
                <a:effectLst/>
                <a:latin typeface="arial" panose="020B0604020202020204" pitchFamily="34" charset="0"/>
              </a:rPr>
              <a:t>In the first paragraph tell me what the title </a:t>
            </a:r>
            <a:r>
              <a:rPr lang="en-US" sz="2400" dirty="0" smtClean="0">
                <a:latin typeface="arial" panose="020B0604020202020204" pitchFamily="34" charset="0"/>
              </a:rPr>
              <a:t>of the tale is, who wrote it and that it is one of your favorite fairytales. </a:t>
            </a:r>
            <a:r>
              <a:rPr lang="en-US" sz="2000" dirty="0" smtClean="0">
                <a:latin typeface="arial" panose="020B0604020202020204" pitchFamily="34" charset="0"/>
              </a:rPr>
              <a:t>(Set your purpose.)</a:t>
            </a:r>
          </a:p>
          <a:p>
            <a:pPr marL="285750" indent="-285750" fontAlgn="t">
              <a:buFont typeface="Arial" panose="020B0604020202020204" pitchFamily="34" charset="0"/>
              <a:buChar char="•"/>
            </a:pPr>
            <a:r>
              <a:rPr lang="en-US" sz="2400" dirty="0" smtClean="0">
                <a:effectLst/>
                <a:latin typeface="arial" panose="020B0604020202020204" pitchFamily="34" charset="0"/>
              </a:rPr>
              <a:t>In the second paragraph provide a brief summary/synopsis of the fairy tale.  </a:t>
            </a:r>
          </a:p>
          <a:p>
            <a:pPr marL="285750" indent="-285750" fontAlgn="t">
              <a:buFont typeface="Arial" panose="020B0604020202020204" pitchFamily="34" charset="0"/>
              <a:buChar char="•"/>
            </a:pPr>
            <a:r>
              <a:rPr lang="en-US" sz="2400" dirty="0" smtClean="0">
                <a:latin typeface="arial" panose="020B0604020202020204" pitchFamily="34" charset="0"/>
              </a:rPr>
              <a:t>In the </a:t>
            </a:r>
            <a:r>
              <a:rPr lang="en-US" sz="2400" dirty="0" smtClean="0">
                <a:effectLst/>
                <a:latin typeface="arial" panose="020B0604020202020204" pitchFamily="34" charset="0"/>
              </a:rPr>
              <a:t>third and fourth paragraphs explain how it is considered to be in the genre of fairytales </a:t>
            </a:r>
            <a:r>
              <a:rPr lang="en-US" sz="2400" dirty="0" smtClean="0">
                <a:effectLst/>
                <a:latin typeface="arial" panose="020B0604020202020204" pitchFamily="34" charset="0"/>
              </a:rPr>
              <a:t>Since almost all fairytales have a moral or lesson, be sure to tell me what it is. </a:t>
            </a:r>
            <a:r>
              <a:rPr lang="en-US" dirty="0" smtClean="0">
                <a:effectLst/>
                <a:latin typeface="arial" panose="020B0604020202020204" pitchFamily="34" charset="0"/>
              </a:rPr>
              <a:t>(Think of the elements of fairytales and cite specific examples from the fairytale.  Assume that I am not familiar with the fairytale at all). </a:t>
            </a:r>
            <a:endParaRPr lang="en-US" sz="2400" dirty="0" smtClean="0">
              <a:effectLst/>
              <a:latin typeface="arial" panose="020B0604020202020204" pitchFamily="34" charset="0"/>
            </a:endParaRPr>
          </a:p>
          <a:p>
            <a:pPr marL="285750" indent="-285750" fontAlgn="t">
              <a:buFont typeface="Arial" panose="020B0604020202020204" pitchFamily="34" charset="0"/>
              <a:buChar char="•"/>
            </a:pPr>
            <a:r>
              <a:rPr lang="en-US" sz="2400" dirty="0" smtClean="0">
                <a:effectLst/>
                <a:latin typeface="arial" panose="020B0604020202020204" pitchFamily="34" charset="0"/>
              </a:rPr>
              <a:t>In the final paragraph explain why you chose this as your favorite.</a:t>
            </a:r>
          </a:p>
          <a:p>
            <a:pPr marL="285750" indent="-285750" fontAlgn="t">
              <a:buFont typeface="Arial" panose="020B0604020202020204" pitchFamily="34" charset="0"/>
              <a:buChar char="•"/>
            </a:pPr>
            <a:r>
              <a:rPr lang="en-US" sz="2400" dirty="0" smtClean="0">
                <a:latin typeface="arial" panose="020B0604020202020204" pitchFamily="34" charset="0"/>
              </a:rPr>
              <a:t>For full stylistic points, be sure to include different sentence structures, like simple sentences, compound sentences using “nothing” words, complex sentences using “pushers”, as well as transition words.  You might also want to play with word order.   </a:t>
            </a:r>
          </a:p>
          <a:p>
            <a:pPr marL="285750" indent="-285750" fontAlgn="t">
              <a:buFont typeface="Arial" panose="020B0604020202020204" pitchFamily="34" charset="0"/>
              <a:buChar char="•"/>
            </a:pPr>
            <a:r>
              <a:rPr lang="en-US" sz="2400" dirty="0" smtClean="0">
                <a:latin typeface="arial" panose="020B0604020202020204" pitchFamily="34" charset="0"/>
              </a:rPr>
              <a:t>For extra effort points, consider using an allusion to another literary work.  Or include personification, a simile or a metaphor.  </a:t>
            </a:r>
          </a:p>
          <a:p>
            <a:pPr marL="285750" indent="-285750" fontAlgn="t">
              <a:buFont typeface="Arial" panose="020B0604020202020204" pitchFamily="34" charset="0"/>
              <a:buChar char="•"/>
            </a:pPr>
            <a:r>
              <a:rPr lang="en-US" sz="2400" dirty="0" smtClean="0">
                <a:effectLst/>
                <a:latin typeface="arial" panose="020B0604020202020204" pitchFamily="34" charset="0"/>
              </a:rPr>
              <a:t>Always </a:t>
            </a:r>
            <a:r>
              <a:rPr lang="en-US" sz="2400" b="1" u="sng" dirty="0" smtClean="0">
                <a:effectLst/>
                <a:latin typeface="arial" panose="020B0604020202020204" pitchFamily="34" charset="0"/>
              </a:rPr>
              <a:t>write to the top of your ability.  </a:t>
            </a:r>
            <a:r>
              <a:rPr lang="en-US" sz="2000" dirty="0" smtClean="0">
                <a:effectLst/>
                <a:latin typeface="arial" panose="020B0604020202020204" pitchFamily="34" charset="0"/>
              </a:rPr>
              <a:t>That does not mean writing above your ability level.  </a:t>
            </a:r>
            <a:r>
              <a:rPr lang="en-US" sz="2000" dirty="0" smtClean="0">
                <a:latin typeface="arial" panose="020B0604020202020204" pitchFamily="34" charset="0"/>
              </a:rPr>
              <a:t>When you do that</a:t>
            </a:r>
            <a:r>
              <a:rPr lang="en-US" sz="2000" dirty="0" smtClean="0">
                <a:effectLst/>
                <a:latin typeface="arial" panose="020B0604020202020204" pitchFamily="34" charset="0"/>
              </a:rPr>
              <a:t>, meaning often times becomes unclear and you have to rely on google translate to help you (never a good idea). Think of how you can manipulate the language that you know to get your point across.    We will do several edits (peer and with me) throughout this process.</a:t>
            </a:r>
            <a:endParaRPr lang="en-US" sz="2000" dirty="0">
              <a:effectLst/>
              <a:latin typeface="arial" panose="020B0604020202020204" pitchFamily="34" charset="0"/>
            </a:endParaRPr>
          </a:p>
        </p:txBody>
      </p:sp>
    </p:spTree>
    <p:extLst>
      <p:ext uri="{BB962C8B-B14F-4D97-AF65-F5344CB8AC3E}">
        <p14:creationId xmlns:p14="http://schemas.microsoft.com/office/powerpoint/2010/main" val="42848853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14</Words>
  <Application>Microsoft Office PowerPoint</Application>
  <PresentationFormat>Widescreen</PresentationFormat>
  <Paragraphs>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vt:lpstr>
      <vt:lpstr>Calibri</vt:lpstr>
      <vt:lpstr>Calibri Light</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Alissa Hart</dc:creator>
  <cp:lastModifiedBy>Alissa Hart</cp:lastModifiedBy>
  <cp:revision>5</cp:revision>
  <dcterms:created xsi:type="dcterms:W3CDTF">2015-04-02T19:25:17Z</dcterms:created>
  <dcterms:modified xsi:type="dcterms:W3CDTF">2015-04-02T19:42:11Z</dcterms:modified>
</cp:coreProperties>
</file>